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2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10/28/12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10/28/12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10/28/12</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10/28/12</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Presentation</a:t>
            </a:r>
            <a:endParaRPr lang="en-US" dirty="0"/>
          </a:p>
        </p:txBody>
      </p:sp>
      <p:sp>
        <p:nvSpPr>
          <p:cNvPr id="3" name="Subtitle 2"/>
          <p:cNvSpPr>
            <a:spLocks noGrp="1"/>
          </p:cNvSpPr>
          <p:nvPr>
            <p:ph type="subTitle" idx="1"/>
          </p:nvPr>
        </p:nvSpPr>
        <p:spPr/>
        <p:txBody>
          <a:bodyPr/>
          <a:lstStyle/>
          <a:p>
            <a:r>
              <a:rPr lang="en-US" dirty="0" smtClean="0"/>
              <a:t>Tara Whittington</a:t>
            </a:r>
            <a:endParaRPr lang="en-US" dirty="0"/>
          </a:p>
        </p:txBody>
      </p:sp>
    </p:spTree>
    <p:extLst>
      <p:ext uri="{BB962C8B-B14F-4D97-AF65-F5344CB8AC3E}">
        <p14:creationId xmlns:p14="http://schemas.microsoft.com/office/powerpoint/2010/main" val="2372332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normAutofit/>
          </a:bodyPr>
          <a:lstStyle/>
          <a:p>
            <a:r>
              <a:rPr lang="en-US" sz="2800" dirty="0" smtClean="0"/>
              <a:t>A teacher wants to show a clip of a movie that relates to the class discussion for today. She is not planning on showing the entire movie and will only use the clip that relates to today’s topic. The teacher legally purchased the copy of the movie that is to be used for the clip. Can you use this under the “Fair Use” portion of the copyright law? </a:t>
            </a:r>
            <a:endParaRPr lang="en-US" sz="2800" dirty="0"/>
          </a:p>
        </p:txBody>
      </p:sp>
    </p:spTree>
    <p:extLst>
      <p:ext uri="{BB962C8B-B14F-4D97-AF65-F5344CB8AC3E}">
        <p14:creationId xmlns:p14="http://schemas.microsoft.com/office/powerpoint/2010/main" val="1844232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Scenario 1</a:t>
            </a:r>
            <a:endParaRPr lang="en-US" dirty="0"/>
          </a:p>
        </p:txBody>
      </p:sp>
      <p:sp>
        <p:nvSpPr>
          <p:cNvPr id="3" name="Content Placeholder 2"/>
          <p:cNvSpPr>
            <a:spLocks noGrp="1"/>
          </p:cNvSpPr>
          <p:nvPr>
            <p:ph idx="1"/>
          </p:nvPr>
        </p:nvSpPr>
        <p:spPr/>
        <p:txBody>
          <a:bodyPr>
            <a:normAutofit/>
          </a:bodyPr>
          <a:lstStyle/>
          <a:p>
            <a:r>
              <a:rPr lang="en-US" sz="3200" dirty="0" smtClean="0"/>
              <a:t>Yes, it is being used for nonprofit purposes and she is not showing the entire movie while trying to collect money for admissions. She is not directly impacting the economic earnings of the original copyright holder. </a:t>
            </a:r>
            <a:endParaRPr lang="en-US" sz="3200" dirty="0"/>
          </a:p>
        </p:txBody>
      </p:sp>
    </p:spTree>
    <p:extLst>
      <p:ext uri="{BB962C8B-B14F-4D97-AF65-F5344CB8AC3E}">
        <p14:creationId xmlns:p14="http://schemas.microsoft.com/office/powerpoint/2010/main" val="294901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normAutofit/>
          </a:bodyPr>
          <a:lstStyle/>
          <a:p>
            <a:r>
              <a:rPr lang="en-US" sz="2800" dirty="0" smtClean="0"/>
              <a:t>A teacher buys a copy of a workbook with problems in it for students to complete. The school tells her that they do not have enough money to buy a copy for every student to use in the classroom. The teacher makes a copy of the pages from the workbook so her students can use the material. Is this covered under “fair use?”</a:t>
            </a:r>
            <a:endParaRPr lang="en-US" sz="2800" dirty="0"/>
          </a:p>
        </p:txBody>
      </p:sp>
    </p:spTree>
    <p:extLst>
      <p:ext uri="{BB962C8B-B14F-4D97-AF65-F5344CB8AC3E}">
        <p14:creationId xmlns:p14="http://schemas.microsoft.com/office/powerpoint/2010/main" val="746261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Scenario 2</a:t>
            </a:r>
            <a:endParaRPr lang="en-US" dirty="0"/>
          </a:p>
        </p:txBody>
      </p:sp>
      <p:sp>
        <p:nvSpPr>
          <p:cNvPr id="3" name="Content Placeholder 2"/>
          <p:cNvSpPr>
            <a:spLocks noGrp="1"/>
          </p:cNvSpPr>
          <p:nvPr>
            <p:ph idx="1"/>
          </p:nvPr>
        </p:nvSpPr>
        <p:spPr/>
        <p:txBody>
          <a:bodyPr>
            <a:normAutofit/>
          </a:bodyPr>
          <a:lstStyle/>
          <a:p>
            <a:r>
              <a:rPr lang="en-US" sz="3200" dirty="0" smtClean="0"/>
              <a:t>No. The “Fair Use” portion of the copyright law specifically mentions that consumable materials are not permitted to be used under “Fair Use” even if it is for non-profit/educational purposes. </a:t>
            </a:r>
            <a:endParaRPr lang="en-US" sz="3200" dirty="0"/>
          </a:p>
        </p:txBody>
      </p:sp>
    </p:spTree>
    <p:extLst>
      <p:ext uri="{BB962C8B-B14F-4D97-AF65-F5344CB8AC3E}">
        <p14:creationId xmlns:p14="http://schemas.microsoft.com/office/powerpoint/2010/main" val="1119733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normAutofit/>
          </a:bodyPr>
          <a:lstStyle/>
          <a:p>
            <a:r>
              <a:rPr lang="en-US" sz="2800" dirty="0" smtClean="0"/>
              <a:t>A teacher uses a worksheet generator to generate problems for worksheets that she uses in class. Other teachers love her worksheets so much they tell her she should start selling her materials on “teacher pay teachers.” Is this prohibited under the copyright law? </a:t>
            </a:r>
            <a:endParaRPr lang="en-US" sz="2800" dirty="0"/>
          </a:p>
        </p:txBody>
      </p:sp>
    </p:spTree>
    <p:extLst>
      <p:ext uri="{BB962C8B-B14F-4D97-AF65-F5344CB8AC3E}">
        <p14:creationId xmlns:p14="http://schemas.microsoft.com/office/powerpoint/2010/main" val="175808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Scenario 3</a:t>
            </a:r>
            <a:endParaRPr lang="en-US" dirty="0"/>
          </a:p>
        </p:txBody>
      </p:sp>
      <p:sp>
        <p:nvSpPr>
          <p:cNvPr id="3" name="Content Placeholder 2"/>
          <p:cNvSpPr>
            <a:spLocks noGrp="1"/>
          </p:cNvSpPr>
          <p:nvPr>
            <p:ph idx="1"/>
          </p:nvPr>
        </p:nvSpPr>
        <p:spPr/>
        <p:txBody>
          <a:bodyPr>
            <a:normAutofit/>
          </a:bodyPr>
          <a:lstStyle/>
          <a:p>
            <a:r>
              <a:rPr lang="en-US" sz="2800" dirty="0" smtClean="0"/>
              <a:t>Yes, this is prohibited behavior and does not fall under “Fair Use.” The teacher is directly impacting the economic earnings of the original copyrighted work by using that work to make a new work and sell for profit. Remember that the “Fair Use” portion of the copyright law tends to favor non-profit over commercial use. </a:t>
            </a:r>
            <a:endParaRPr lang="en-US" sz="2800" dirty="0"/>
          </a:p>
        </p:txBody>
      </p:sp>
    </p:spTree>
    <p:extLst>
      <p:ext uri="{BB962C8B-B14F-4D97-AF65-F5344CB8AC3E}">
        <p14:creationId xmlns:p14="http://schemas.microsoft.com/office/powerpoint/2010/main" val="8661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have copyrights?</a:t>
            </a:r>
            <a:endParaRPr lang="en-US" dirty="0"/>
          </a:p>
        </p:txBody>
      </p:sp>
      <p:sp>
        <p:nvSpPr>
          <p:cNvPr id="3" name="Content Placeholder 2"/>
          <p:cNvSpPr>
            <a:spLocks noGrp="1"/>
          </p:cNvSpPr>
          <p:nvPr>
            <p:ph idx="1"/>
          </p:nvPr>
        </p:nvSpPr>
        <p:spPr/>
        <p:txBody>
          <a:bodyPr/>
          <a:lstStyle/>
          <a:p>
            <a:r>
              <a:rPr lang="en-US" dirty="0" smtClean="0"/>
              <a:t>Copyrights are used to encourage citizens to continue to create things</a:t>
            </a:r>
          </a:p>
          <a:p>
            <a:r>
              <a:rPr lang="en-US" dirty="0" smtClean="0"/>
              <a:t>It protects their creations in limited ways using laws</a:t>
            </a:r>
          </a:p>
          <a:p>
            <a:r>
              <a:rPr lang="en-US" dirty="0" smtClean="0"/>
              <a:t>It is also used that so society has access to the creations of other people so that they can be used to promote culture and more creations </a:t>
            </a:r>
            <a:endParaRPr lang="en-US" dirty="0"/>
          </a:p>
        </p:txBody>
      </p:sp>
    </p:spTree>
    <p:extLst>
      <p:ext uri="{BB962C8B-B14F-4D97-AF65-F5344CB8AC3E}">
        <p14:creationId xmlns:p14="http://schemas.microsoft.com/office/powerpoint/2010/main" val="76713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does a copyright last?</a:t>
            </a:r>
            <a:endParaRPr lang="en-US" dirty="0"/>
          </a:p>
        </p:txBody>
      </p:sp>
      <p:sp>
        <p:nvSpPr>
          <p:cNvPr id="3" name="Content Placeholder 2"/>
          <p:cNvSpPr>
            <a:spLocks noGrp="1"/>
          </p:cNvSpPr>
          <p:nvPr>
            <p:ph idx="1"/>
          </p:nvPr>
        </p:nvSpPr>
        <p:spPr/>
        <p:txBody>
          <a:bodyPr/>
          <a:lstStyle/>
          <a:p>
            <a:r>
              <a:rPr lang="en-US" dirty="0" smtClean="0"/>
              <a:t>Currently that copyright of a creation is in effect for 70 years after the death of the creator</a:t>
            </a:r>
          </a:p>
          <a:p>
            <a:r>
              <a:rPr lang="en-US" dirty="0" smtClean="0"/>
              <a:t>That can be an extraordinary amount of time for someone to not be able to use a copyrighted work </a:t>
            </a:r>
          </a:p>
          <a:p>
            <a:r>
              <a:rPr lang="en-US" dirty="0" smtClean="0"/>
              <a:t>Depending on how old someone was when they created a work and how long they live, the copyright could be in effect for 70 to 150 years!!</a:t>
            </a:r>
          </a:p>
          <a:p>
            <a:r>
              <a:rPr lang="en-US" dirty="0" smtClean="0"/>
              <a:t>Fortunately there is a concept called “Fair Use” that makes using works easier than waiting 150 years</a:t>
            </a:r>
            <a:endParaRPr lang="en-US" dirty="0"/>
          </a:p>
        </p:txBody>
      </p:sp>
    </p:spTree>
    <p:extLst>
      <p:ext uri="{BB962C8B-B14F-4D97-AF65-F5344CB8AC3E}">
        <p14:creationId xmlns:p14="http://schemas.microsoft.com/office/powerpoint/2010/main" val="267130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“Fair Use?”</a:t>
            </a:r>
            <a:endParaRPr lang="en-US" dirty="0"/>
          </a:p>
        </p:txBody>
      </p:sp>
      <p:sp>
        <p:nvSpPr>
          <p:cNvPr id="3" name="Content Placeholder 2"/>
          <p:cNvSpPr>
            <a:spLocks noGrp="1"/>
          </p:cNvSpPr>
          <p:nvPr>
            <p:ph idx="1"/>
          </p:nvPr>
        </p:nvSpPr>
        <p:spPr/>
        <p:txBody>
          <a:bodyPr/>
          <a:lstStyle/>
          <a:p>
            <a:r>
              <a:rPr lang="en-US" dirty="0" smtClean="0"/>
              <a:t>The ability to use someone else’s work in the creation of a new work</a:t>
            </a:r>
          </a:p>
          <a:p>
            <a:r>
              <a:rPr lang="en-US" dirty="0" smtClean="0"/>
              <a:t>Falls under freedom of speech and the 1</a:t>
            </a:r>
            <a:r>
              <a:rPr lang="en-US" baseline="30000" dirty="0" smtClean="0"/>
              <a:t>st</a:t>
            </a:r>
            <a:r>
              <a:rPr lang="en-US" dirty="0" smtClean="0"/>
              <a:t> amendment </a:t>
            </a:r>
          </a:p>
          <a:p>
            <a:r>
              <a:rPr lang="en-US" dirty="0" smtClean="0"/>
              <a:t>The creator of the work does not have 100% control of how their work is used</a:t>
            </a:r>
          </a:p>
          <a:p>
            <a:r>
              <a:rPr lang="en-US" dirty="0" smtClean="0"/>
              <a:t>There is not a set limit on the number of words, minutes of a film, seconds of a song that can be used under “Fair Use” but it does have to reach certain criteria</a:t>
            </a:r>
            <a:endParaRPr lang="en-US" dirty="0"/>
          </a:p>
        </p:txBody>
      </p:sp>
    </p:spTree>
    <p:extLst>
      <p:ext uri="{BB962C8B-B14F-4D97-AF65-F5344CB8AC3E}">
        <p14:creationId xmlns:p14="http://schemas.microsoft.com/office/powerpoint/2010/main" val="784242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for “Fair Use”</a:t>
            </a:r>
            <a:endParaRPr lang="en-US" dirty="0"/>
          </a:p>
        </p:txBody>
      </p:sp>
      <p:sp>
        <p:nvSpPr>
          <p:cNvPr id="3" name="Content Placeholder 2"/>
          <p:cNvSpPr>
            <a:spLocks noGrp="1"/>
          </p:cNvSpPr>
          <p:nvPr>
            <p:ph idx="1"/>
          </p:nvPr>
        </p:nvSpPr>
        <p:spPr/>
        <p:txBody>
          <a:bodyPr>
            <a:normAutofit lnSpcReduction="10000"/>
          </a:bodyPr>
          <a:lstStyle/>
          <a:p>
            <a:r>
              <a:rPr lang="en-US" dirty="0" smtClean="0"/>
              <a:t>Section 107 of the </a:t>
            </a:r>
            <a:r>
              <a:rPr lang="en-US" dirty="0"/>
              <a:t>C</a:t>
            </a:r>
            <a:r>
              <a:rPr lang="en-US" dirty="0" smtClean="0"/>
              <a:t>opyright Act provides 4 factors to be considered with “Fair Use”</a:t>
            </a:r>
          </a:p>
          <a:p>
            <a:r>
              <a:rPr lang="en-US" dirty="0" smtClean="0"/>
              <a:t>1) The purpose and character of the use, including whether such use is of a commercial nature or is for nonprofit educational purposes</a:t>
            </a:r>
          </a:p>
          <a:p>
            <a:r>
              <a:rPr lang="en-US" dirty="0" smtClean="0"/>
              <a:t>2) The nature of the copyrighted work</a:t>
            </a:r>
          </a:p>
          <a:p>
            <a:r>
              <a:rPr lang="en-US" dirty="0" smtClean="0"/>
              <a:t>3) The amount and substantiality of the portion used in relation to the copyrighted work as a whole; and</a:t>
            </a:r>
          </a:p>
          <a:p>
            <a:r>
              <a:rPr lang="en-US" dirty="0" smtClean="0"/>
              <a:t>4) The effect of the use upon the potential market for or value of the copyrighted work.  </a:t>
            </a:r>
            <a:endParaRPr lang="en-US" dirty="0"/>
          </a:p>
        </p:txBody>
      </p:sp>
    </p:spTree>
    <p:extLst>
      <p:ext uri="{BB962C8B-B14F-4D97-AF65-F5344CB8AC3E}">
        <p14:creationId xmlns:p14="http://schemas.microsoft.com/office/powerpoint/2010/main" val="89088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116106"/>
          </a:xfrm>
        </p:spPr>
        <p:txBody>
          <a:bodyPr/>
          <a:lstStyle/>
          <a:p>
            <a:r>
              <a:rPr lang="en-US" sz="2800" dirty="0"/>
              <a:t>1) The purpose and character of the use, including whether such use is of a commercial nature or is for nonprofit educational purposes</a:t>
            </a:r>
            <a:br>
              <a:rPr lang="en-US" sz="2800" dirty="0"/>
            </a:br>
            <a:endParaRPr lang="en-US" sz="2800" dirty="0"/>
          </a:p>
        </p:txBody>
      </p:sp>
      <p:sp>
        <p:nvSpPr>
          <p:cNvPr id="3" name="Content Placeholder 2"/>
          <p:cNvSpPr>
            <a:spLocks noGrp="1"/>
          </p:cNvSpPr>
          <p:nvPr>
            <p:ph idx="1"/>
          </p:nvPr>
        </p:nvSpPr>
        <p:spPr>
          <a:xfrm>
            <a:off x="498474" y="2491640"/>
            <a:ext cx="7556313" cy="3634523"/>
          </a:xfrm>
        </p:spPr>
        <p:txBody>
          <a:bodyPr/>
          <a:lstStyle/>
          <a:p>
            <a:r>
              <a:rPr lang="en-US" dirty="0" smtClean="0"/>
              <a:t>The courts tend to favor nonprofit/educational use of copyrighted material over commercial use that results in some profit. </a:t>
            </a:r>
          </a:p>
          <a:p>
            <a:r>
              <a:rPr lang="en-US" dirty="0" smtClean="0"/>
              <a:t>The court also favors the use of copyrighted materials that results in new creations and isn’t simply just using the material in order to reproduce it outside of copyright laws. </a:t>
            </a:r>
            <a:endParaRPr lang="en-US" dirty="0"/>
          </a:p>
        </p:txBody>
      </p:sp>
    </p:spTree>
    <p:extLst>
      <p:ext uri="{BB962C8B-B14F-4D97-AF65-F5344CB8AC3E}">
        <p14:creationId xmlns:p14="http://schemas.microsoft.com/office/powerpoint/2010/main" val="409279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 nature of the copyrighted work</a:t>
            </a:r>
            <a:br>
              <a:rPr lang="en-US" dirty="0"/>
            </a:br>
            <a:endParaRPr lang="en-US" dirty="0"/>
          </a:p>
        </p:txBody>
      </p:sp>
      <p:sp>
        <p:nvSpPr>
          <p:cNvPr id="3" name="Content Placeholder 2"/>
          <p:cNvSpPr>
            <a:spLocks noGrp="1"/>
          </p:cNvSpPr>
          <p:nvPr>
            <p:ph idx="1"/>
          </p:nvPr>
        </p:nvSpPr>
        <p:spPr/>
        <p:txBody>
          <a:bodyPr/>
          <a:lstStyle/>
          <a:p>
            <a:r>
              <a:rPr lang="en-US" dirty="0" smtClean="0"/>
              <a:t>This part deals with the copyrighted work that is being used. </a:t>
            </a:r>
          </a:p>
          <a:p>
            <a:r>
              <a:rPr lang="en-US" dirty="0" smtClean="0"/>
              <a:t>The courts tend to favor the use of certain types of works over others. </a:t>
            </a:r>
          </a:p>
          <a:p>
            <a:r>
              <a:rPr lang="en-US" dirty="0" smtClean="0"/>
              <a:t>Using a clip of a work such as a video to enhance your work would be viewed more favorably than using an entire work within your work.</a:t>
            </a:r>
          </a:p>
          <a:p>
            <a:r>
              <a:rPr lang="en-US" dirty="0" smtClean="0"/>
              <a:t>Some items are not covered under the “Fair Use” clause such as copyrighted works that are meant to be consumable, like workbooks. </a:t>
            </a:r>
            <a:endParaRPr lang="en-US" dirty="0"/>
          </a:p>
        </p:txBody>
      </p:sp>
    </p:spTree>
    <p:extLst>
      <p:ext uri="{BB962C8B-B14F-4D97-AF65-F5344CB8AC3E}">
        <p14:creationId xmlns:p14="http://schemas.microsoft.com/office/powerpoint/2010/main" val="398781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The amount and substantiality of the portion used in relation to the copyrighted work as a whole; and</a:t>
            </a:r>
            <a:br>
              <a:rPr lang="en-US" dirty="0"/>
            </a:br>
            <a:endParaRPr lang="en-US" dirty="0"/>
          </a:p>
        </p:txBody>
      </p:sp>
      <p:sp>
        <p:nvSpPr>
          <p:cNvPr id="3" name="Content Placeholder 2"/>
          <p:cNvSpPr>
            <a:spLocks noGrp="1"/>
          </p:cNvSpPr>
          <p:nvPr>
            <p:ph idx="1"/>
          </p:nvPr>
        </p:nvSpPr>
        <p:spPr>
          <a:xfrm>
            <a:off x="498474" y="2659347"/>
            <a:ext cx="7556313" cy="3466816"/>
          </a:xfrm>
        </p:spPr>
        <p:txBody>
          <a:bodyPr/>
          <a:lstStyle/>
          <a:p>
            <a:r>
              <a:rPr lang="en-US" dirty="0" smtClean="0"/>
              <a:t>This part deals with the amount of the copyrighted material that is used in comparison to the new overall work. </a:t>
            </a:r>
          </a:p>
          <a:p>
            <a:r>
              <a:rPr lang="en-US" dirty="0" smtClean="0"/>
              <a:t>The law will look if the amount that is used is enough to enhance the new work or considered to be more than enough of the original work. </a:t>
            </a:r>
          </a:p>
          <a:p>
            <a:r>
              <a:rPr lang="en-US" dirty="0" smtClean="0"/>
              <a:t>When it come to this part of the law, the lesser the amount of copyrighted work used the better. </a:t>
            </a:r>
            <a:endParaRPr lang="en-US" dirty="0"/>
          </a:p>
        </p:txBody>
      </p:sp>
    </p:spTree>
    <p:extLst>
      <p:ext uri="{BB962C8B-B14F-4D97-AF65-F5344CB8AC3E}">
        <p14:creationId xmlns:p14="http://schemas.microsoft.com/office/powerpoint/2010/main" val="1046510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The effect of the use upon the potential market for or value of the copyrighted work.  </a:t>
            </a:r>
            <a:br>
              <a:rPr lang="en-US" dirty="0"/>
            </a:br>
            <a:endParaRPr lang="en-US" dirty="0"/>
          </a:p>
        </p:txBody>
      </p:sp>
      <p:sp>
        <p:nvSpPr>
          <p:cNvPr id="3" name="Content Placeholder 2"/>
          <p:cNvSpPr>
            <a:spLocks noGrp="1"/>
          </p:cNvSpPr>
          <p:nvPr>
            <p:ph idx="1"/>
          </p:nvPr>
        </p:nvSpPr>
        <p:spPr>
          <a:xfrm>
            <a:off x="498474" y="2898928"/>
            <a:ext cx="7556313" cy="3227235"/>
          </a:xfrm>
        </p:spPr>
        <p:txBody>
          <a:bodyPr/>
          <a:lstStyle/>
          <a:p>
            <a:r>
              <a:rPr lang="en-US" dirty="0" smtClean="0"/>
              <a:t>This part looks at the economic impact of the use of copyrighted materials to the original copyright holder</a:t>
            </a:r>
          </a:p>
          <a:p>
            <a:r>
              <a:rPr lang="en-US" dirty="0" smtClean="0"/>
              <a:t>If it appears that the owner of the copyrighted work being used would suffer economic losses from the use even if in the future, the courts tend to support the original copyright holder. </a:t>
            </a:r>
            <a:endParaRPr lang="en-US" dirty="0"/>
          </a:p>
        </p:txBody>
      </p:sp>
    </p:spTree>
    <p:extLst>
      <p:ext uri="{BB962C8B-B14F-4D97-AF65-F5344CB8AC3E}">
        <p14:creationId xmlns:p14="http://schemas.microsoft.com/office/powerpoint/2010/main" val="3752571208"/>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80</TotalTime>
  <Words>1014</Words>
  <Application>Microsoft Macintosh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Advantage</vt:lpstr>
      <vt:lpstr>Copyright Presentation</vt:lpstr>
      <vt:lpstr>Why do we have copyrights?</vt:lpstr>
      <vt:lpstr>How long does a copyright last?</vt:lpstr>
      <vt:lpstr>What is “Fair Use?”</vt:lpstr>
      <vt:lpstr>Factors for “Fair Use”</vt:lpstr>
      <vt:lpstr>1) The purpose and character of the use, including whether such use is of a commercial nature or is for nonprofit educational purposes </vt:lpstr>
      <vt:lpstr>2) The nature of the copyrighted work </vt:lpstr>
      <vt:lpstr>3) The amount and substantiality of the portion used in relation to the copyrighted work as a whole; and </vt:lpstr>
      <vt:lpstr>4) The effect of the use upon the potential market for or value of the copyrighted work.   </vt:lpstr>
      <vt:lpstr>Scenario 1</vt:lpstr>
      <vt:lpstr>Answer to Scenario 1</vt:lpstr>
      <vt:lpstr>Scenario 2</vt:lpstr>
      <vt:lpstr>Answer to Scenario 2</vt:lpstr>
      <vt:lpstr>Scenario 3</vt:lpstr>
      <vt:lpstr>Answer to Scenario 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Presentation</dc:title>
  <dc:creator>Tara Whittington</dc:creator>
  <cp:lastModifiedBy>Tara Whittington</cp:lastModifiedBy>
  <cp:revision>12</cp:revision>
  <dcterms:created xsi:type="dcterms:W3CDTF">2012-10-28T23:17:54Z</dcterms:created>
  <dcterms:modified xsi:type="dcterms:W3CDTF">2012-10-29T00:38:23Z</dcterms:modified>
</cp:coreProperties>
</file>